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60" r:id="rId7"/>
    <p:sldId id="263" r:id="rId8"/>
    <p:sldId id="266" r:id="rId9"/>
    <p:sldId id="265" r:id="rId10"/>
    <p:sldId id="264" r:id="rId11"/>
    <p:sldId id="262" r:id="rId12"/>
    <p:sldId id="261" r:id="rId13"/>
    <p:sldId id="259" r:id="rId1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3802"/>
    <a:srgbClr val="B73C05"/>
    <a:srgbClr val="F85309"/>
    <a:srgbClr val="FC5308"/>
    <a:srgbClr val="418E03"/>
    <a:srgbClr val="FFFFFF"/>
    <a:srgbClr val="63C98C"/>
    <a:srgbClr val="E5F6EC"/>
    <a:srgbClr val="52D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533" autoAdjust="0"/>
  </p:normalViewPr>
  <p:slideViewPr>
    <p:cSldViewPr snapToGrid="0">
      <p:cViewPr varScale="1">
        <p:scale>
          <a:sx n="78" d="100"/>
          <a:sy n="78" d="100"/>
        </p:scale>
        <p:origin x="-570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746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36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0403" y="1865120"/>
            <a:ext cx="5225399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2406" y="2078841"/>
            <a:ext cx="2794337" cy="3740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030" y="1984761"/>
            <a:ext cx="786769" cy="9875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8225" y="963119"/>
            <a:ext cx="1162698" cy="808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0030" y="4571997"/>
            <a:ext cx="1336609" cy="9368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3128" y="3449785"/>
            <a:ext cx="1111135" cy="16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8926" y="2755453"/>
            <a:ext cx="3241232" cy="3118921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7963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694" y="655174"/>
            <a:ext cx="3791208" cy="230089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58693" y="1521178"/>
            <a:ext cx="3791209" cy="8058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7272" y="764069"/>
            <a:ext cx="392215" cy="4075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1857806" y="3261762"/>
            <a:ext cx="346391" cy="357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806" y="6858000"/>
            <a:ext cx="1151590" cy="14347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380" y="6999926"/>
            <a:ext cx="1104030" cy="17834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2200" y="6999926"/>
            <a:ext cx="1166536" cy="12927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9025" y="2130805"/>
            <a:ext cx="328815" cy="3350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8045" y="4356167"/>
            <a:ext cx="461960" cy="4674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620" y="2544194"/>
            <a:ext cx="2637762" cy="35310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2315" y="2956070"/>
            <a:ext cx="1106490" cy="13888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178" y="3167434"/>
            <a:ext cx="1389524" cy="9661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3601" y="3698947"/>
            <a:ext cx="1461575" cy="10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87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7" presetClass="pat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2.22222E-6 L 0.11202 -0.03681 C 0.13558 -0.04445 0.16779 -0.06297 0.20112 -0.08634 C 0.23798 -0.11366 0.26651 -0.14051 0.28429 -0.16343 L 0.37083 -0.27222 " pathEditMode="relative" rAng="19980000" ptsTypes="AAAAA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1" y="-112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-0.00024 L 0.09632 -0.00232 C 0.11651 -0.00278 0.14568 0.00393 0.17452 0.0162 C 0.20754 0.02986 0.2335 0.04537 0.24984 0.0618 L 0.33125 0.13703 " pathEditMode="relative" rAng="960000" ptsTypes="AAAAA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42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1.11111E-6 L 0.02115 0.0581 C 0.02596 0.07037 0.02868 0.08889 0.02868 0.1081 C 0.02868 0.12986 0.02596 0.14722 0.02115 0.15949 L 4.35897E-6 0.21782 " pathEditMode="relative" rAng="0" ptsTypes="AAA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6" y="1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0802 -0.92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" y="-460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4.81481E-6 L -0.04135 -0.36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" y="-184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3.7037E-7 L -0.04407 -0.6736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" y="-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Овал 21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1437" y="2894880"/>
            <a:ext cx="2302498" cy="3133956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1302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567054" y="2578778"/>
            <a:ext cx="1940400" cy="3338336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3729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2818592"/>
            <a:ext cx="2050958" cy="31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905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0342" y="3482432"/>
            <a:ext cx="2410584" cy="24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448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0905" y="2507810"/>
            <a:ext cx="2114762" cy="33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712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7300" y="2705622"/>
            <a:ext cx="3215568" cy="3135600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50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8999" y="2719779"/>
            <a:ext cx="3293743" cy="3135600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5624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3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3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3.wav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3.wav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3.wav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9615" y="1351721"/>
            <a:ext cx="6086770" cy="2729948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ru-RU" sz="44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Нетрудные вопросы </a:t>
            </a:r>
            <a:br>
              <a:rPr lang="ru-RU" sz="44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44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 </a:t>
            </a:r>
            <a:br>
              <a:rPr lang="ru-RU" sz="44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44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сольфеджио</a:t>
            </a:r>
            <a:endParaRPr lang="ru-RU" sz="4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802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693" y="1557385"/>
            <a:ext cx="3791209" cy="805813"/>
          </a:xfrm>
        </p:spPr>
        <p:txBody>
          <a:bodyPr>
            <a:normAutofit/>
          </a:bodyPr>
          <a:lstStyle/>
          <a:p>
            <a:r>
              <a:rPr lang="ru-RU" sz="3600" b="0" dirty="0">
                <a:solidFill>
                  <a:srgbClr val="E4380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xmlns="" val="1137616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46505" y="2263711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Позитив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6505" y="3107882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Минор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529" y="932692"/>
            <a:ext cx="4014062" cy="1180156"/>
          </a:xfrm>
        </p:spPr>
        <p:txBody>
          <a:bodyPr>
            <a:noAutofit/>
          </a:bodyPr>
          <a:lstStyle/>
          <a:p>
            <a:r>
              <a:rPr lang="ru-RU" sz="2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 называется «весёлый» лад в музыке?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0450" y="2731549"/>
            <a:ext cx="2303706" cy="3135600"/>
          </a:xfrm>
          <a:prstGeom prst="rect">
            <a:avLst/>
          </a:prstGeom>
        </p:spPr>
      </p:pic>
      <p:sp>
        <p:nvSpPr>
          <p:cNvPr id="19" name="Прямоугольник 1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346505" y="3952053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Мажор</a:t>
            </a:r>
          </a:p>
        </p:txBody>
      </p:sp>
      <p:sp>
        <p:nvSpPr>
          <p:cNvPr id="4" name="Овал 3"/>
          <p:cNvSpPr/>
          <p:nvPr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100" y="932692"/>
            <a:ext cx="2784371" cy="16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839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346505" y="3952053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Золотой ключик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46505" y="3107882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Гаечный ключ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505" y="932692"/>
            <a:ext cx="4152421" cy="1180156"/>
          </a:xfrm>
        </p:spPr>
        <p:txBody>
          <a:bodyPr>
            <a:noAutofit/>
          </a:bodyPr>
          <a:lstStyle/>
          <a:p>
            <a:r>
              <a:rPr lang="ru-RU" sz="2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Какой музыкальный ключ используется для записи нот первой октавы?</a:t>
            </a: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502400" y="2981361"/>
            <a:ext cx="1940400" cy="2980612"/>
          </a:xfrm>
          <a:prstGeom prst="rect">
            <a:avLst/>
          </a:prstGeom>
        </p:spPr>
      </p:pic>
      <p:sp>
        <p:nvSpPr>
          <p:cNvPr id="13" name="Прямоугольник 12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346505" y="2263711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Скрипичный ключ</a:t>
            </a:r>
          </a:p>
        </p:txBody>
      </p:sp>
      <p:sp>
        <p:nvSpPr>
          <p:cNvPr id="14" name="Овал 13"/>
          <p:cNvSpPr/>
          <p:nvPr/>
        </p:nvSpPr>
        <p:spPr>
          <a:xfrm>
            <a:off x="1511604" y="4110073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511603" y="2422914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100" y="932692"/>
            <a:ext cx="2784371" cy="16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54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346505" y="3952053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Превращение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46505" y="2263711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Перемещение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1107110"/>
          </a:xfrm>
        </p:spPr>
        <p:txBody>
          <a:bodyPr>
            <a:noAutofit/>
          </a:bodyPr>
          <a:lstStyle/>
          <a:p>
            <a:r>
              <a:rPr lang="ru-RU" sz="2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 называется переход неустойчивого звука в устойчивый?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2818592"/>
            <a:ext cx="2050958" cy="3135600"/>
          </a:xfrm>
          <a:prstGeom prst="rect">
            <a:avLst/>
          </a:prstGeom>
        </p:spPr>
      </p:pic>
      <p:sp>
        <p:nvSpPr>
          <p:cNvPr id="13" name="Прямоугольник 12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346505" y="3107882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Разрешение </a:t>
            </a:r>
          </a:p>
        </p:txBody>
      </p:sp>
      <p:sp>
        <p:nvSpPr>
          <p:cNvPr id="14" name="Овал 13"/>
          <p:cNvSpPr/>
          <p:nvPr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11604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11603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100" y="932692"/>
            <a:ext cx="2784371" cy="16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2380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346505" y="3107882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Аккорд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46505" y="2263711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Гамма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 называется созвучие из двух звуков?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0342" y="3482432"/>
            <a:ext cx="2410584" cy="2461873"/>
          </a:xfrm>
          <a:prstGeom prst="rect">
            <a:avLst/>
          </a:prstGeom>
        </p:spPr>
      </p:pic>
      <p:sp>
        <p:nvSpPr>
          <p:cNvPr id="13" name="Прямоугольник 12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346505" y="3952053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Интервал </a:t>
            </a:r>
          </a:p>
        </p:txBody>
      </p:sp>
      <p:sp>
        <p:nvSpPr>
          <p:cNvPr id="14" name="Овал 13"/>
          <p:cNvSpPr/>
          <p:nvPr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91" y="1792588"/>
            <a:ext cx="2784371" cy="16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994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346505" y="3952053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 звук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46505" y="3107882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 звука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Сколько звуков в трезвучии?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0905" y="2507810"/>
            <a:ext cx="2114762" cy="3309133"/>
          </a:xfrm>
          <a:prstGeom prst="rect">
            <a:avLst/>
          </a:prstGeom>
        </p:spPr>
      </p:pic>
      <p:sp>
        <p:nvSpPr>
          <p:cNvPr id="13" name="Прямоугольник 12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346505" y="2263711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звука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1511604" y="4110073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11603" y="2422914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100" y="932692"/>
            <a:ext cx="2784371" cy="16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681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346505" y="3952053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Бекар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46505" y="2263711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Диез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Какой музыкальный знак «понижает» ноту?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0849" y="2617249"/>
            <a:ext cx="3215568" cy="3135600"/>
          </a:xfrm>
          <a:prstGeom prst="rect">
            <a:avLst/>
          </a:prstGeom>
        </p:spPr>
      </p:pic>
      <p:sp>
        <p:nvSpPr>
          <p:cNvPr id="13" name="Прямоугольник 12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346505" y="3107882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Бемоль </a:t>
            </a:r>
          </a:p>
        </p:txBody>
      </p:sp>
      <p:sp>
        <p:nvSpPr>
          <p:cNvPr id="14" name="Овал 13"/>
          <p:cNvSpPr/>
          <p:nvPr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11604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11603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6803" y="2588143"/>
            <a:ext cx="2784371" cy="16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137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346505" y="3952053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Пауза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46505" y="2263711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Фермата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Какой музыкальный знак «повышает» ноту?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8926" y="2617249"/>
            <a:ext cx="3293743" cy="3135600"/>
          </a:xfrm>
          <a:prstGeom prst="rect">
            <a:avLst/>
          </a:prstGeom>
        </p:spPr>
      </p:pic>
      <p:sp>
        <p:nvSpPr>
          <p:cNvPr id="13" name="Прямоугольник 12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346505" y="3107882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Диез </a:t>
            </a:r>
          </a:p>
        </p:txBody>
      </p:sp>
      <p:sp>
        <p:nvSpPr>
          <p:cNvPr id="14" name="Овал 13"/>
          <p:cNvSpPr/>
          <p:nvPr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11604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11603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100" y="932692"/>
            <a:ext cx="2784371" cy="16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872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346505" y="3952053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Смело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46505" y="2263711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Сильно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529" y="1005738"/>
            <a:ext cx="4529033" cy="1107110"/>
          </a:xfrm>
        </p:spPr>
        <p:txBody>
          <a:bodyPr>
            <a:noAutofit/>
          </a:bodyPr>
          <a:lstStyle/>
          <a:p>
            <a:r>
              <a:rPr lang="ru-RU" sz="2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переводится знак «</a:t>
            </a:r>
            <a:r>
              <a:rPr lang="en-US" sz="2400" b="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</a:t>
            </a:r>
            <a:r>
              <a:rPr lang="ru-RU" sz="2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»?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62" y="2762250"/>
            <a:ext cx="3241232" cy="3135600"/>
          </a:xfrm>
          <a:prstGeom prst="rect">
            <a:avLst/>
          </a:prstGeom>
        </p:spPr>
      </p:pic>
      <p:sp>
        <p:nvSpPr>
          <p:cNvPr id="13" name="Прямоугольник 12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346505" y="3107882"/>
            <a:ext cx="3445200" cy="7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Громко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14" name="Овал 13"/>
          <p:cNvSpPr/>
          <p:nvPr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11604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11603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100" y="932692"/>
            <a:ext cx="2784371" cy="16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456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D5498F11-E770-4C2E-9825-A9C9C210D5AC}" vid="{8C100806-53EF-4F6E-BD07-28C0ED5CD59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0D67395-9DEF-41FB-A15E-E49B274E96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30D2FE-1C79-44F6-B3D8-A66E0735A7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FA1A8E-BDC6-473D-A357-8BC2C58A216E}">
  <ds:schemaRefs>
    <ds:schemaRef ds:uri="http://schemas.microsoft.com/sharepoint/v3"/>
    <ds:schemaRef ds:uri="http://schemas.microsoft.com/office/2006/documentManagement/types"/>
    <ds:schemaRef ds:uri="6ee78bd2-4339-4042-adc0-bcc646419980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2547570a-e5f4-4946-a4c3-82580e42479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веселой собачкой</Template>
  <TotalTime>0</TotalTime>
  <Words>96</Words>
  <Application>Microsoft Office PowerPoint</Application>
  <PresentationFormat>Лист A4 (210x297 мм)</PresentationFormat>
  <Paragraphs>35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Нетрудные вопросы  по  сольфеджио</vt:lpstr>
      <vt:lpstr>Как называется «весёлый» лад в музыке?</vt:lpstr>
      <vt:lpstr>Какой музыкальный ключ используется для записи нот первой октавы?</vt:lpstr>
      <vt:lpstr>Как называется переход неустойчивого звука в устойчивый?</vt:lpstr>
      <vt:lpstr>Как называется созвучие из двух звуков?</vt:lpstr>
      <vt:lpstr>Сколько звуков в трезвучии?</vt:lpstr>
      <vt:lpstr>Какой музыкальный знак «понижает» ноту?</vt:lpstr>
      <vt:lpstr>Какой музыкальный знак «повышает» ноту?</vt:lpstr>
      <vt:lpstr>Как переводится знак «f»?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2017-11-08T05:46:44Z</dcterms:created>
  <dcterms:modified xsi:type="dcterms:W3CDTF">2019-01-13T14:59:23Z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